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sldIdLst>
    <p:sldId id="1134" r:id="rId2"/>
    <p:sldId id="1108" r:id="rId3"/>
    <p:sldId id="1146" r:id="rId4"/>
    <p:sldId id="1148" r:id="rId5"/>
    <p:sldId id="267" r:id="rId6"/>
    <p:sldId id="268" r:id="rId7"/>
    <p:sldId id="1164" r:id="rId8"/>
    <p:sldId id="1147" r:id="rId9"/>
    <p:sldId id="1160" r:id="rId10"/>
    <p:sldId id="1150" r:id="rId11"/>
    <p:sldId id="1151" r:id="rId12"/>
    <p:sldId id="265" r:id="rId13"/>
    <p:sldId id="1153" r:id="rId14"/>
    <p:sldId id="1162" r:id="rId15"/>
    <p:sldId id="1163" r:id="rId16"/>
    <p:sldId id="1158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4B9541"/>
    <a:srgbClr val="FF33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813EBF-C54B-490C-ACD1-D238B36F5464}" v="1" dt="2025-11-26T13:15:24.7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1" autoAdjust="0"/>
    <p:restoredTop sz="94198" autoAdjust="0"/>
  </p:normalViewPr>
  <p:slideViewPr>
    <p:cSldViewPr snapToGrid="0">
      <p:cViewPr varScale="1">
        <p:scale>
          <a:sx n="78" d="100"/>
          <a:sy n="78" d="100"/>
        </p:scale>
        <p:origin x="88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nolfo Alessandro" userId="52ba8d19-885a-47c2-b8df-561834b62f60" providerId="ADAL" clId="{A88A55B8-17E1-4130-8DE7-193C02BD20E4}"/>
    <pc:docChg chg="undo custSel addSld delSld modSld">
      <pc:chgData name="Gnolfo Alessandro" userId="52ba8d19-885a-47c2-b8df-561834b62f60" providerId="ADAL" clId="{A88A55B8-17E1-4130-8DE7-193C02BD20E4}" dt="2025-11-27T09:57:43.665" v="260" actId="14100"/>
      <pc:docMkLst>
        <pc:docMk/>
      </pc:docMkLst>
      <pc:sldChg chg="addSp modSp mod">
        <pc:chgData name="Gnolfo Alessandro" userId="52ba8d19-885a-47c2-b8df-561834b62f60" providerId="ADAL" clId="{A88A55B8-17E1-4130-8DE7-193C02BD20E4}" dt="2025-11-26T13:28:54.041" v="213" actId="14861"/>
        <pc:sldMkLst>
          <pc:docMk/>
          <pc:sldMk cId="3738249417" sldId="265"/>
        </pc:sldMkLst>
        <pc:spChg chg="mod">
          <ac:chgData name="Gnolfo Alessandro" userId="52ba8d19-885a-47c2-b8df-561834b62f60" providerId="ADAL" clId="{A88A55B8-17E1-4130-8DE7-193C02BD20E4}" dt="2025-11-26T13:28:49.626" v="212" actId="1076"/>
          <ac:spMkLst>
            <pc:docMk/>
            <pc:sldMk cId="3738249417" sldId="265"/>
            <ac:spMk id="12" creationId="{C8AC5CFA-A374-27F7-1597-EE7AF8558255}"/>
          </ac:spMkLst>
        </pc:spChg>
        <pc:picChg chg="add mod">
          <ac:chgData name="Gnolfo Alessandro" userId="52ba8d19-885a-47c2-b8df-561834b62f60" providerId="ADAL" clId="{A88A55B8-17E1-4130-8DE7-193C02BD20E4}" dt="2025-11-26T13:28:54.041" v="213" actId="14861"/>
          <ac:picMkLst>
            <pc:docMk/>
            <pc:sldMk cId="3738249417" sldId="265"/>
            <ac:picMk id="5" creationId="{FF8CF2DD-0C2D-A76F-F156-80B180213407}"/>
          </ac:picMkLst>
        </pc:picChg>
      </pc:sldChg>
      <pc:sldChg chg="modSp mod">
        <pc:chgData name="Gnolfo Alessandro" userId="52ba8d19-885a-47c2-b8df-561834b62f60" providerId="ADAL" clId="{A88A55B8-17E1-4130-8DE7-193C02BD20E4}" dt="2025-11-27T09:57:43.665" v="260" actId="14100"/>
        <pc:sldMkLst>
          <pc:docMk/>
          <pc:sldMk cId="647363390" sldId="1108"/>
        </pc:sldMkLst>
        <pc:spChg chg="mod">
          <ac:chgData name="Gnolfo Alessandro" userId="52ba8d19-885a-47c2-b8df-561834b62f60" providerId="ADAL" clId="{A88A55B8-17E1-4130-8DE7-193C02BD20E4}" dt="2025-11-27T09:57:43.665" v="260" actId="14100"/>
          <ac:spMkLst>
            <pc:docMk/>
            <pc:sldMk cId="647363390" sldId="1108"/>
            <ac:spMk id="3" creationId="{6DDABE4D-6690-CCCE-96FD-9BA12D0A087C}"/>
          </ac:spMkLst>
        </pc:spChg>
        <pc:spChg chg="mod">
          <ac:chgData name="Gnolfo Alessandro" userId="52ba8d19-885a-47c2-b8df-561834b62f60" providerId="ADAL" clId="{A88A55B8-17E1-4130-8DE7-193C02BD20E4}" dt="2025-11-27T09:56:41.062" v="255" actId="1076"/>
          <ac:spMkLst>
            <pc:docMk/>
            <pc:sldMk cId="647363390" sldId="1108"/>
            <ac:spMk id="6" creationId="{F5E3C130-7637-C91F-0EC7-A93995F469C9}"/>
          </ac:spMkLst>
        </pc:spChg>
      </pc:sldChg>
      <pc:sldChg chg="modSp add del mod">
        <pc:chgData name="Gnolfo Alessandro" userId="52ba8d19-885a-47c2-b8df-561834b62f60" providerId="ADAL" clId="{A88A55B8-17E1-4130-8DE7-193C02BD20E4}" dt="2025-11-27T09:16:36.989" v="240" actId="47"/>
        <pc:sldMkLst>
          <pc:docMk/>
          <pc:sldMk cId="622128654" sldId="1146"/>
        </pc:sldMkLst>
        <pc:spChg chg="mod">
          <ac:chgData name="Gnolfo Alessandro" userId="52ba8d19-885a-47c2-b8df-561834b62f60" providerId="ADAL" clId="{A88A55B8-17E1-4130-8DE7-193C02BD20E4}" dt="2025-11-26T13:42:07.380" v="234" actId="1076"/>
          <ac:spMkLst>
            <pc:docMk/>
            <pc:sldMk cId="622128654" sldId="1146"/>
            <ac:spMk id="2" creationId="{0384F715-51AF-201B-CC8A-B5267CABBB07}"/>
          </ac:spMkLst>
        </pc:spChg>
      </pc:sldChg>
      <pc:sldChg chg="modSp add del mod">
        <pc:chgData name="Gnolfo Alessandro" userId="52ba8d19-885a-47c2-b8df-561834b62f60" providerId="ADAL" clId="{A88A55B8-17E1-4130-8DE7-193C02BD20E4}" dt="2025-11-27T09:16:36.989" v="240" actId="47"/>
        <pc:sldMkLst>
          <pc:docMk/>
          <pc:sldMk cId="1326988081" sldId="1148"/>
        </pc:sldMkLst>
        <pc:spChg chg="mod">
          <ac:chgData name="Gnolfo Alessandro" userId="52ba8d19-885a-47c2-b8df-561834b62f60" providerId="ADAL" clId="{A88A55B8-17E1-4130-8DE7-193C02BD20E4}" dt="2025-11-26T13:42:12.541" v="235" actId="1076"/>
          <ac:spMkLst>
            <pc:docMk/>
            <pc:sldMk cId="1326988081" sldId="1148"/>
            <ac:spMk id="2" creationId="{43802629-4B48-BA23-9E35-9D7F5BB8C605}"/>
          </ac:spMkLst>
        </pc:spChg>
      </pc:sldChg>
      <pc:sldChg chg="addSp delSp modSp mod">
        <pc:chgData name="Gnolfo Alessandro" userId="52ba8d19-885a-47c2-b8df-561834b62f60" providerId="ADAL" clId="{A88A55B8-17E1-4130-8DE7-193C02BD20E4}" dt="2025-11-26T13:28:20.993" v="208" actId="14100"/>
        <pc:sldMkLst>
          <pc:docMk/>
          <pc:sldMk cId="3044932678" sldId="1150"/>
        </pc:sldMkLst>
        <pc:spChg chg="mod">
          <ac:chgData name="Gnolfo Alessandro" userId="52ba8d19-885a-47c2-b8df-561834b62f60" providerId="ADAL" clId="{A88A55B8-17E1-4130-8DE7-193C02BD20E4}" dt="2025-11-26T13:28:02.790" v="201" actId="14100"/>
          <ac:spMkLst>
            <pc:docMk/>
            <pc:sldMk cId="3044932678" sldId="1150"/>
            <ac:spMk id="12" creationId="{282FD3D3-DC7D-6FF9-AE8B-AEF5D8EFA98A}"/>
          </ac:spMkLst>
        </pc:spChg>
        <pc:picChg chg="add del mod">
          <ac:chgData name="Gnolfo Alessandro" userId="52ba8d19-885a-47c2-b8df-561834b62f60" providerId="ADAL" clId="{A88A55B8-17E1-4130-8DE7-193C02BD20E4}" dt="2025-11-26T13:18:46.664" v="36" actId="22"/>
          <ac:picMkLst>
            <pc:docMk/>
            <pc:sldMk cId="3044932678" sldId="1150"/>
            <ac:picMk id="5" creationId="{97C16443-4A3E-3EC7-F57D-0E65437EFA3D}"/>
          </ac:picMkLst>
        </pc:picChg>
        <pc:picChg chg="add mod">
          <ac:chgData name="Gnolfo Alessandro" userId="52ba8d19-885a-47c2-b8df-561834b62f60" providerId="ADAL" clId="{A88A55B8-17E1-4130-8DE7-193C02BD20E4}" dt="2025-11-26T13:28:20.993" v="208" actId="14100"/>
          <ac:picMkLst>
            <pc:docMk/>
            <pc:sldMk cId="3044932678" sldId="1150"/>
            <ac:picMk id="7" creationId="{34135DF6-89C5-7709-4A2C-4105FB6B1DC1}"/>
          </ac:picMkLst>
        </pc:picChg>
      </pc:sldChg>
      <pc:sldChg chg="addSp modSp mod">
        <pc:chgData name="Gnolfo Alessandro" userId="52ba8d19-885a-47c2-b8df-561834b62f60" providerId="ADAL" clId="{A88A55B8-17E1-4130-8DE7-193C02BD20E4}" dt="2025-11-26T13:28:36.550" v="210" actId="14861"/>
        <pc:sldMkLst>
          <pc:docMk/>
          <pc:sldMk cId="353695405" sldId="1151"/>
        </pc:sldMkLst>
        <pc:spChg chg="mod">
          <ac:chgData name="Gnolfo Alessandro" userId="52ba8d19-885a-47c2-b8df-561834b62f60" providerId="ADAL" clId="{A88A55B8-17E1-4130-8DE7-193C02BD20E4}" dt="2025-11-26T13:24:27.030" v="152" actId="14100"/>
          <ac:spMkLst>
            <pc:docMk/>
            <pc:sldMk cId="353695405" sldId="1151"/>
            <ac:spMk id="12" creationId="{B655FCA0-9E4C-988F-442E-7926DF6E4483}"/>
          </ac:spMkLst>
        </pc:spChg>
        <pc:picChg chg="add mod">
          <ac:chgData name="Gnolfo Alessandro" userId="52ba8d19-885a-47c2-b8df-561834b62f60" providerId="ADAL" clId="{A88A55B8-17E1-4130-8DE7-193C02BD20E4}" dt="2025-11-26T13:28:36.550" v="210" actId="14861"/>
          <ac:picMkLst>
            <pc:docMk/>
            <pc:sldMk cId="353695405" sldId="1151"/>
            <ac:picMk id="5" creationId="{93F525A4-E844-2318-7363-A4A57240D3AE}"/>
          </ac:picMkLst>
        </pc:picChg>
      </pc:sldChg>
      <pc:sldChg chg="addSp modSp mod">
        <pc:chgData name="Gnolfo Alessandro" userId="52ba8d19-885a-47c2-b8df-561834b62f60" providerId="ADAL" clId="{A88A55B8-17E1-4130-8DE7-193C02BD20E4}" dt="2025-11-26T13:30:44.829" v="227" actId="1035"/>
        <pc:sldMkLst>
          <pc:docMk/>
          <pc:sldMk cId="4080964144" sldId="1153"/>
        </pc:sldMkLst>
        <pc:spChg chg="mod">
          <ac:chgData name="Gnolfo Alessandro" userId="52ba8d19-885a-47c2-b8df-561834b62f60" providerId="ADAL" clId="{A88A55B8-17E1-4130-8DE7-193C02BD20E4}" dt="2025-11-26T13:30:29.025" v="225" actId="27636"/>
          <ac:spMkLst>
            <pc:docMk/>
            <pc:sldMk cId="4080964144" sldId="1153"/>
            <ac:spMk id="12" creationId="{24E7316F-E284-6BB4-F632-0C67740E979C}"/>
          </ac:spMkLst>
        </pc:spChg>
        <pc:picChg chg="add mod">
          <ac:chgData name="Gnolfo Alessandro" userId="52ba8d19-885a-47c2-b8df-561834b62f60" providerId="ADAL" clId="{A88A55B8-17E1-4130-8DE7-193C02BD20E4}" dt="2025-11-26T13:30:44.829" v="227" actId="1035"/>
          <ac:picMkLst>
            <pc:docMk/>
            <pc:sldMk cId="4080964144" sldId="1153"/>
            <ac:picMk id="5" creationId="{A3D3B0CA-5969-37AA-C81C-B1D869CE5EBF}"/>
          </ac:picMkLst>
        </pc:picChg>
      </pc:sldChg>
      <pc:sldChg chg="modSp mod">
        <pc:chgData name="Gnolfo Alessandro" userId="52ba8d19-885a-47c2-b8df-561834b62f60" providerId="ADAL" clId="{A88A55B8-17E1-4130-8DE7-193C02BD20E4}" dt="2025-11-26T13:31:04.418" v="231" actId="1076"/>
        <pc:sldMkLst>
          <pc:docMk/>
          <pc:sldMk cId="547994611" sldId="1163"/>
        </pc:sldMkLst>
        <pc:spChg chg="mod">
          <ac:chgData name="Gnolfo Alessandro" userId="52ba8d19-885a-47c2-b8df-561834b62f60" providerId="ADAL" clId="{A88A55B8-17E1-4130-8DE7-193C02BD20E4}" dt="2025-11-26T13:30:57.209" v="228" actId="1076"/>
          <ac:spMkLst>
            <pc:docMk/>
            <pc:sldMk cId="547994611" sldId="1163"/>
            <ac:spMk id="5" creationId="{3AE9C800-4316-D3E6-26AD-AEC6AD3F11A4}"/>
          </ac:spMkLst>
        </pc:spChg>
        <pc:picChg chg="mod">
          <ac:chgData name="Gnolfo Alessandro" userId="52ba8d19-885a-47c2-b8df-561834b62f60" providerId="ADAL" clId="{A88A55B8-17E1-4130-8DE7-193C02BD20E4}" dt="2025-11-26T13:31:04.418" v="231" actId="1076"/>
          <ac:picMkLst>
            <pc:docMk/>
            <pc:sldMk cId="547994611" sldId="1163"/>
            <ac:picMk id="7" creationId="{7069FF79-AD77-9039-06FE-B6F5DA2A24F5}"/>
          </ac:picMkLst>
        </pc:picChg>
        <pc:picChg chg="mod">
          <ac:chgData name="Gnolfo Alessandro" userId="52ba8d19-885a-47c2-b8df-561834b62f60" providerId="ADAL" clId="{A88A55B8-17E1-4130-8DE7-193C02BD20E4}" dt="2025-11-26T13:30:59.384" v="230" actId="1076"/>
          <ac:picMkLst>
            <pc:docMk/>
            <pc:sldMk cId="547994611" sldId="1163"/>
            <ac:picMk id="10" creationId="{C3EA0706-79A9-381F-2950-E94D094CA276}"/>
          </ac:picMkLst>
        </pc:picChg>
      </pc:sldChg>
      <pc:sldChg chg="addSp delSp modSp add del mod">
        <pc:chgData name="Gnolfo Alessandro" userId="52ba8d19-885a-47c2-b8df-561834b62f60" providerId="ADAL" clId="{A88A55B8-17E1-4130-8DE7-193C02BD20E4}" dt="2025-11-27T09:55:18.760" v="248" actId="20577"/>
        <pc:sldMkLst>
          <pc:docMk/>
          <pc:sldMk cId="75627634" sldId="1164"/>
        </pc:sldMkLst>
        <pc:spChg chg="mod">
          <ac:chgData name="Gnolfo Alessandro" userId="52ba8d19-885a-47c2-b8df-561834b62f60" providerId="ADAL" clId="{A88A55B8-17E1-4130-8DE7-193C02BD20E4}" dt="2025-11-27T09:55:18.760" v="248" actId="20577"/>
          <ac:spMkLst>
            <pc:docMk/>
            <pc:sldMk cId="75627634" sldId="1164"/>
            <ac:spMk id="3" creationId="{CC74E929-AC22-16FE-7BEC-EFA201F63B86}"/>
          </ac:spMkLst>
        </pc:spChg>
        <pc:spChg chg="mod">
          <ac:chgData name="Gnolfo Alessandro" userId="52ba8d19-885a-47c2-b8df-561834b62f60" providerId="ADAL" clId="{A88A55B8-17E1-4130-8DE7-193C02BD20E4}" dt="2025-11-26T13:16:45.043" v="31" actId="14100"/>
          <ac:spMkLst>
            <pc:docMk/>
            <pc:sldMk cId="75627634" sldId="1164"/>
            <ac:spMk id="4" creationId="{3EEF371C-9213-12CC-F98E-D253A8BA164F}"/>
          </ac:spMkLst>
        </pc:spChg>
        <pc:spChg chg="del">
          <ac:chgData name="Gnolfo Alessandro" userId="52ba8d19-885a-47c2-b8df-561834b62f60" providerId="ADAL" clId="{A88A55B8-17E1-4130-8DE7-193C02BD20E4}" dt="2025-11-26T13:15:39.156" v="1" actId="478"/>
          <ac:spMkLst>
            <pc:docMk/>
            <pc:sldMk cId="75627634" sldId="1164"/>
            <ac:spMk id="6" creationId="{C28934A8-0C7B-D163-2B24-5AF185ADC159}"/>
          </ac:spMkLst>
        </pc:spChg>
        <pc:picChg chg="del mod">
          <ac:chgData name="Gnolfo Alessandro" userId="52ba8d19-885a-47c2-b8df-561834b62f60" providerId="ADAL" clId="{A88A55B8-17E1-4130-8DE7-193C02BD20E4}" dt="2025-11-27T09:53:53.028" v="242" actId="478"/>
          <ac:picMkLst>
            <pc:docMk/>
            <pc:sldMk cId="75627634" sldId="1164"/>
            <ac:picMk id="5" creationId="{C8853673-887A-F4BF-A036-79B5545FC3B1}"/>
          </ac:picMkLst>
        </pc:picChg>
        <pc:picChg chg="add mod">
          <ac:chgData name="Gnolfo Alessandro" userId="52ba8d19-885a-47c2-b8df-561834b62f60" providerId="ADAL" clId="{A88A55B8-17E1-4130-8DE7-193C02BD20E4}" dt="2025-11-27T09:55:13.768" v="246" actId="14861"/>
          <ac:picMkLst>
            <pc:docMk/>
            <pc:sldMk cId="75627634" sldId="1164"/>
            <ac:picMk id="6" creationId="{A71E4BAA-FEC0-E458-1EBD-4A76E2D41A1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B7720-68C0-49BF-9777-C8B62DA41928}" type="datetimeFigureOut">
              <a:rPr lang="it-IT" smtClean="0"/>
              <a:t>27/11/2025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42960-69A2-4CAB-A960-7397D82F03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8993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Procedura legislativa ordinaria, metodologia, criteri rigorosi armonizzati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42960-69A2-4CAB-A960-7397D82F03D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9742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Piano azione 2018 - esercitazioni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42960-69A2-4CAB-A960-7397D82F03D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4721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19590-354D-F2C3-3189-AAC6545E8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01BD35F-BEA4-F1CE-3F7D-EC762AB520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CB229C7-D6BF-0E9C-B00A-4450569808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32A0823-7F7A-291B-6C2A-4B84F85F74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42960-69A2-4CAB-A960-7397D82F03D8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359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DD19A-A91E-B3B8-8045-630829480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6B5A5A4-57A5-193E-9F38-7B8AB647F9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F7FC043-FA33-74AD-65C8-D7C67CBBB1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BB1D3A-EB38-3A5B-FFBE-D7234060C7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42960-69A2-4CAB-A960-7397D82F03D8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9584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111C3-5B0A-3F61-537A-5B9BC44AF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41C14B4-E45F-A643-B61B-3BBAE564E2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B4279B6-303B-B71C-7CA0-ACA99CF666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Piano azione 2018 - esercitazioni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B7266A-59F4-72BE-22BC-803A9F9E04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42960-69A2-4CAB-A960-7397D82F03D8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740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1DBBD1B-CE03-352C-2021-D7A3342CBC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60833"/>
            <a:ext cx="12192000" cy="109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0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85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518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A522E14-E415-25EE-55CF-FE66AF2BA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9182F6F-BD57-3FF4-4094-8BA4DF3A4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D75D27-9E06-6E94-7CAA-439834D106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F72997-15CC-4BC0-888E-087EEF20D031}" type="datetimeFigureOut">
              <a:rPr lang="it-IT" smtClean="0"/>
              <a:t>27/11/2025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123D83-1723-8771-7D78-A8079AA0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72865E-79EE-4FB4-B7FB-0170AA684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B54B4F-8202-4920-9C5C-2BF1B88508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509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sinfrastrutture.it/tag/progettazione-infrastrutture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alori.it/investimenti-sostenibili-tassonomia-ue-2/" TargetMode="External"/><Relationship Id="rId5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73E9AF7-7240-1FD5-97D1-60381DDDEE0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9818" y="2072788"/>
            <a:ext cx="12167226" cy="275247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76AF3F2B-62FF-EFBD-D46E-A3325458B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6" y="2072788"/>
            <a:ext cx="12162088" cy="287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defRPr/>
            </a:pPr>
            <a:r>
              <a:rPr lang="it-IT" altLang="it-IT" sz="3200" b="1" dirty="0">
                <a:latin typeface="+mj-lt"/>
              </a:rPr>
              <a:t>STATI GENERALI DELLA LOGISTICA</a:t>
            </a:r>
          </a:p>
          <a:p>
            <a:pPr algn="ctr">
              <a:spcAft>
                <a:spcPts val="600"/>
              </a:spcAft>
              <a:defRPr/>
            </a:pPr>
            <a:r>
              <a:rPr lang="it-IT" altLang="it-IT" sz="3200" b="1" dirty="0"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  <a:latin typeface="+mj-lt"/>
              </a:rPr>
              <a:t>DEL NORD-EST 2025</a:t>
            </a:r>
          </a:p>
          <a:p>
            <a:pPr algn="ctr">
              <a:spcAft>
                <a:spcPts val="600"/>
              </a:spcAft>
              <a:defRPr/>
            </a:pPr>
            <a:endParaRPr lang="it-IT" altLang="it-IT" sz="1100" b="1" dirty="0">
              <a:latin typeface="+mj-lt"/>
            </a:endParaRPr>
          </a:p>
          <a:p>
            <a:pPr algn="ctr">
              <a:spcAft>
                <a:spcPts val="600"/>
              </a:spcAft>
              <a:defRPr/>
            </a:pPr>
            <a:r>
              <a:rPr lang="it-IT" altLang="it-IT" sz="2800" b="1" dirty="0">
                <a:latin typeface="+mj-lt"/>
              </a:rPr>
              <a:t>La rete transeuropea di trasporto e </a:t>
            </a:r>
          </a:p>
          <a:p>
            <a:pPr algn="ctr">
              <a:spcAft>
                <a:spcPts val="600"/>
              </a:spcAft>
              <a:defRPr/>
            </a:pPr>
            <a:r>
              <a:rPr lang="it-IT" altLang="it-IT" sz="2800" b="1" dirty="0">
                <a:latin typeface="+mj-lt"/>
              </a:rPr>
              <a:t>i Corridoi di trasporto europei</a:t>
            </a:r>
          </a:p>
          <a:p>
            <a:pPr algn="ctr">
              <a:spcAft>
                <a:spcPts val="600"/>
              </a:spcAft>
              <a:defRPr/>
            </a:pPr>
            <a:r>
              <a:rPr lang="it-IT" altLang="it-IT" sz="2000" b="1" dirty="0">
                <a:latin typeface="+mj-lt"/>
              </a:rPr>
              <a:t>Alessandro Gnolfo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8457881-258A-80A8-E321-352F5B878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5" y="151873"/>
            <a:ext cx="11815070" cy="105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17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FB6A6-46E5-7735-05AF-9C4529EFF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FB2554-BF6E-D477-DA90-4DC9343F90B3}"/>
              </a:ext>
            </a:extLst>
          </p:cNvPr>
          <p:cNvSpPr txBox="1">
            <a:spLocks/>
          </p:cNvSpPr>
          <p:nvPr/>
        </p:nvSpPr>
        <p:spPr>
          <a:xfrm>
            <a:off x="345257" y="246268"/>
            <a:ext cx="7985944" cy="4372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003399"/>
                </a:solidFill>
              </a:rPr>
              <a:t>I 5 Corridoi di Trasporto Europei (CTE) in Italia – </a:t>
            </a:r>
            <a:r>
              <a:rPr lang="it-IT" sz="2400" b="1" i="1" dirty="0">
                <a:solidFill>
                  <a:srgbClr val="003399"/>
                </a:solidFill>
              </a:rPr>
              <a:t>SCAN-MED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C263F2C-DA4F-546E-D2D5-C5DC5A796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56924"/>
            <a:ext cx="12192000" cy="1091821"/>
          </a:xfrm>
          <a:prstGeom prst="rect">
            <a:avLst/>
          </a:prstGeom>
        </p:spPr>
      </p:pic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282FD3D3-DC7D-6FF9-AE8B-AEF5D8EFA98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5257" y="1230282"/>
            <a:ext cx="7195026" cy="436714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05000"/>
              </a:lnSpc>
              <a:spcAft>
                <a:spcPts val="600"/>
              </a:spcAft>
              <a:buNone/>
            </a:pPr>
            <a:r>
              <a:rPr lang="it-IT" sz="1800" dirty="0"/>
              <a:t>Il </a:t>
            </a:r>
            <a:r>
              <a:rPr lang="it-IT" sz="1800" b="1" dirty="0"/>
              <a:t>Corridoio</a:t>
            </a:r>
            <a:r>
              <a:rPr lang="it-IT" sz="1800" dirty="0"/>
              <a:t> </a:t>
            </a:r>
            <a:r>
              <a:rPr lang="it-IT" sz="1800" b="1" dirty="0"/>
              <a:t>Scandinavo-Mediterraneo </a:t>
            </a:r>
            <a:r>
              <a:rPr lang="it-IT" sz="1800" dirty="0"/>
              <a:t>attraversa l’intero stivale, scendendo dal valico del Brennero fino alla Sicilia e passando per </a:t>
            </a:r>
            <a:r>
              <a:rPr lang="it-IT" sz="1800" b="1" dirty="0"/>
              <a:t>23 nodi urbani</a:t>
            </a:r>
            <a:r>
              <a:rPr lang="it-IT" sz="1800" dirty="0"/>
              <a:t>. </a:t>
            </a:r>
          </a:p>
          <a:p>
            <a:pPr marL="0" indent="0" algn="just">
              <a:lnSpc>
                <a:spcPct val="105000"/>
              </a:lnSpc>
              <a:spcAft>
                <a:spcPts val="600"/>
              </a:spcAft>
              <a:buNone/>
            </a:pPr>
            <a:r>
              <a:rPr lang="it-IT" sz="1800" dirty="0"/>
              <a:t>Si segnala l’importante inclusione del porto di Civitavecchia, che si unisce ai 14 porti marittimi della rete core TEN-T italiana  e ai </a:t>
            </a:r>
            <a:r>
              <a:rPr lang="it-IT" sz="1800" b="1" dirty="0"/>
              <a:t>10 porti </a:t>
            </a:r>
            <a:r>
              <a:rPr lang="it-IT" sz="1800" dirty="0"/>
              <a:t>presenti su questo corridoio. </a:t>
            </a:r>
          </a:p>
          <a:p>
            <a:pPr marL="0" indent="0" algn="just">
              <a:lnSpc>
                <a:spcPct val="105000"/>
              </a:lnSpc>
              <a:spcAft>
                <a:spcPts val="600"/>
              </a:spcAft>
              <a:buNone/>
            </a:pPr>
            <a:r>
              <a:rPr lang="it-IT" sz="1800" dirty="0"/>
              <a:t>Per quanto concerne i nodi, gli </a:t>
            </a:r>
            <a:r>
              <a:rPr lang="it-IT" sz="1800" b="1" dirty="0"/>
              <a:t>aeroporti core </a:t>
            </a:r>
            <a:r>
              <a:rPr lang="it-IT" sz="1800" dirty="0"/>
              <a:t>che ricadono sul Corridoio sono </a:t>
            </a:r>
            <a:r>
              <a:rPr lang="it-IT" sz="1800" b="1" dirty="0"/>
              <a:t>5</a:t>
            </a:r>
            <a:r>
              <a:rPr lang="it-IT" sz="1800" dirty="0"/>
              <a:t>; </a:t>
            </a:r>
            <a:r>
              <a:rPr lang="it-IT" sz="1800" b="1" dirty="0"/>
              <a:t>i terminali ferroviario-stradali core </a:t>
            </a:r>
            <a:r>
              <a:rPr lang="it-IT" sz="1800" dirty="0"/>
              <a:t>sono, invece, </a:t>
            </a:r>
            <a:r>
              <a:rPr lang="it-IT" sz="1800" b="1" dirty="0"/>
              <a:t>10</a:t>
            </a:r>
          </a:p>
          <a:p>
            <a:pPr marL="0" indent="0" algn="just">
              <a:lnSpc>
                <a:spcPct val="105000"/>
              </a:lnSpc>
              <a:spcAft>
                <a:spcPts val="600"/>
              </a:spcAft>
              <a:buNone/>
            </a:pPr>
            <a:r>
              <a:rPr lang="it-IT" sz="1800" dirty="0"/>
              <a:t>Infine, Giova segnalare la presenza di grandi progetti ferroviari, quali la </a:t>
            </a:r>
            <a:r>
              <a:rPr lang="it-IT" sz="1800" b="1" dirty="0"/>
              <a:t>Galleria di Base del Brennero </a:t>
            </a:r>
            <a:r>
              <a:rPr lang="it-IT" sz="1800" dirty="0"/>
              <a:t>a nord insieme alle relative tratte di accesso, le linee ferroviarie </a:t>
            </a:r>
            <a:r>
              <a:rPr lang="it-IT" sz="1800" b="1" dirty="0"/>
              <a:t>Napoli-Bari, Salerno-Reggio C. e la Messina-Catania-Palermo</a:t>
            </a:r>
            <a:r>
              <a:rPr lang="it-IT" sz="1800" dirty="0"/>
              <a:t>.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4135DF6-89C5-7709-4A2C-4105FB6B1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3537" y="683491"/>
            <a:ext cx="3364228" cy="507343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4932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B7B8F-DA5F-2D88-EF0A-AD21CDAA0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0AEEF6-78A7-6AD0-2CCE-47EF3E5543B2}"/>
              </a:ext>
            </a:extLst>
          </p:cNvPr>
          <p:cNvSpPr txBox="1">
            <a:spLocks/>
          </p:cNvSpPr>
          <p:nvPr/>
        </p:nvSpPr>
        <p:spPr>
          <a:xfrm>
            <a:off x="345256" y="246268"/>
            <a:ext cx="7006889" cy="4372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003399"/>
                </a:solidFill>
              </a:rPr>
              <a:t>I 5 Corridoi di Trasporto Europei (CTE) in Italia - </a:t>
            </a:r>
            <a:r>
              <a:rPr lang="it-IT" sz="2400" b="1" i="1" dirty="0">
                <a:solidFill>
                  <a:srgbClr val="003399"/>
                </a:solidFill>
              </a:rPr>
              <a:t>MED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CC6B36F-90DA-B764-239B-1D03178EF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56924"/>
            <a:ext cx="12192000" cy="1091821"/>
          </a:xfrm>
          <a:prstGeom prst="rect">
            <a:avLst/>
          </a:prstGeom>
        </p:spPr>
      </p:pic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B655FCA0-9E4C-988F-442E-7926DF6E448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0764" y="905221"/>
            <a:ext cx="5750744" cy="485170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05000"/>
              </a:lnSpc>
              <a:spcAft>
                <a:spcPts val="600"/>
              </a:spcAft>
              <a:buNone/>
            </a:pPr>
            <a:r>
              <a:rPr lang="it-IT" sz="1800" dirty="0"/>
              <a:t>Il </a:t>
            </a:r>
            <a:r>
              <a:rPr lang="it-IT" sz="1800" b="1" dirty="0"/>
              <a:t>Corridoio Mediterraneo </a:t>
            </a:r>
            <a:r>
              <a:rPr lang="it-IT" sz="1800" dirty="0"/>
              <a:t>attraversa l’intero Nord Italia da </a:t>
            </a:r>
            <a:r>
              <a:rPr lang="it-IT" sz="1800" b="1" dirty="0"/>
              <a:t>Ovest ad Est</a:t>
            </a:r>
            <a:r>
              <a:rPr lang="it-IT" sz="1800" dirty="0"/>
              <a:t>. </a:t>
            </a:r>
          </a:p>
          <a:p>
            <a:pPr marL="0" indent="0" algn="just">
              <a:lnSpc>
                <a:spcPct val="105000"/>
              </a:lnSpc>
              <a:spcAft>
                <a:spcPts val="600"/>
              </a:spcAft>
              <a:buNone/>
            </a:pPr>
            <a:r>
              <a:rPr lang="it-IT" sz="1800" dirty="0"/>
              <a:t>Vi sono </a:t>
            </a:r>
            <a:r>
              <a:rPr lang="it-IT" sz="1800" b="1" dirty="0"/>
              <a:t>7 aeroporti </a:t>
            </a:r>
            <a:r>
              <a:rPr lang="it-IT" sz="1800" dirty="0"/>
              <a:t>(tra cui Venezia), </a:t>
            </a:r>
            <a:r>
              <a:rPr lang="it-IT" sz="1800" b="1" dirty="0"/>
              <a:t>5 porti marittimi </a:t>
            </a:r>
            <a:r>
              <a:rPr lang="it-IT" sz="1800" dirty="0"/>
              <a:t>(tra cui Venezia e Trieste), </a:t>
            </a:r>
            <a:r>
              <a:rPr lang="it-IT" sz="1800" b="1" dirty="0"/>
              <a:t>5 porti interni </a:t>
            </a:r>
            <a:r>
              <a:rPr lang="it-IT" sz="1800" dirty="0"/>
              <a:t>(tra cui Trieste e Venezia); i </a:t>
            </a:r>
            <a:r>
              <a:rPr lang="it-IT" sz="1800" b="1" dirty="0"/>
              <a:t>terminali ferroviario-stradali core sono invece 9 </a:t>
            </a:r>
            <a:r>
              <a:rPr lang="it-IT" sz="1800" dirty="0"/>
              <a:t>(tra cui Verona, Padova, Cervignano e Trieste-Fernetti). </a:t>
            </a:r>
          </a:p>
          <a:p>
            <a:pPr marL="0" indent="0" algn="just">
              <a:lnSpc>
                <a:spcPct val="105000"/>
              </a:lnSpc>
              <a:spcAft>
                <a:spcPts val="600"/>
              </a:spcAft>
              <a:buNone/>
            </a:pPr>
            <a:r>
              <a:rPr lang="it-IT" sz="1800" dirty="0"/>
              <a:t>Infine, sono presenti sul Corridoio </a:t>
            </a:r>
            <a:r>
              <a:rPr lang="it-IT" sz="1800" b="1" dirty="0"/>
              <a:t>19 nodi urbani </a:t>
            </a:r>
            <a:r>
              <a:rPr lang="it-IT" sz="1800" dirty="0"/>
              <a:t>con oltre 100.000 abitanti e/o capoluoghi di Regione.  Il Corridoio è caratterizzato da importanti progetti di connessione transfrontaliera con la Francia, la </a:t>
            </a:r>
            <a:r>
              <a:rPr lang="it-IT" sz="1800" b="1" dirty="0"/>
              <a:t>nuova linea ferroviaria Torino-Lione </a:t>
            </a:r>
            <a:r>
              <a:rPr lang="it-IT" sz="1800" dirty="0"/>
              <a:t>e con la Slovenia, adeguamento della </a:t>
            </a:r>
            <a:r>
              <a:rPr lang="it-IT" sz="1800" b="1" dirty="0"/>
              <a:t>linea ferroviaria Trieste-Divaccia</a:t>
            </a:r>
            <a:r>
              <a:rPr lang="it-IT" sz="1800" dirty="0"/>
              <a:t>, nonché dal completamento della linea</a:t>
            </a:r>
            <a:r>
              <a:rPr lang="it-IT" sz="1800" b="1" dirty="0"/>
              <a:t> Brescia-Verona-Venezia</a:t>
            </a:r>
            <a:r>
              <a:rPr lang="it-IT" sz="1800" dirty="0"/>
              <a:t>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3F525A4-E844-2318-7363-A4A57240D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365" y="1611553"/>
            <a:ext cx="5578170" cy="321730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695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4C7B3-799F-FC47-AE62-C1C60F0D9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01DAA7B-5A16-DFBF-EF52-D459D1DCF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56924"/>
            <a:ext cx="12192000" cy="1091821"/>
          </a:xfrm>
          <a:prstGeom prst="rect">
            <a:avLst/>
          </a:prstGeom>
        </p:spPr>
      </p:pic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C8AC5CFA-A374-27F7-1597-EE7AF855825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74842" y="1112421"/>
            <a:ext cx="6705229" cy="44746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lnSpc>
                <a:spcPct val="105000"/>
              </a:lnSpc>
              <a:spcAft>
                <a:spcPts val="600"/>
              </a:spcAft>
              <a:buNone/>
            </a:pPr>
            <a:r>
              <a:rPr lang="it-IT" sz="1800" dirty="0"/>
              <a:t>Il</a:t>
            </a:r>
            <a:r>
              <a:rPr lang="it-IT" sz="1800" b="1" dirty="0"/>
              <a:t> Corridoio Mar Baltico-Mare Adriatico </a:t>
            </a:r>
            <a:r>
              <a:rPr lang="it-IT" sz="1800" dirty="0"/>
              <a:t>collega l’Austria (valico di Tarvisio) e la Slovenia ai porti Core del Nord Adriatico e prolungandosi, nella sua nuova configurazione, lungo la dorsale Adriatica fino a Bari. </a:t>
            </a:r>
          </a:p>
          <a:p>
            <a:pPr marL="0" indent="0" algn="just">
              <a:lnSpc>
                <a:spcPct val="105000"/>
              </a:lnSpc>
              <a:spcAft>
                <a:spcPts val="600"/>
              </a:spcAft>
              <a:buNone/>
            </a:pPr>
            <a:r>
              <a:rPr lang="it-IT" sz="1800" dirty="0"/>
              <a:t>Per quanto concerne i nodi, gli </a:t>
            </a:r>
            <a:r>
              <a:rPr lang="it-IT" sz="1800" b="1" dirty="0"/>
              <a:t>aeroporti core </a:t>
            </a:r>
            <a:r>
              <a:rPr lang="it-IT" sz="1800" dirty="0"/>
              <a:t>che ricadono sul Corridoio sono </a:t>
            </a:r>
            <a:r>
              <a:rPr lang="it-IT" sz="1800" b="1" dirty="0"/>
              <a:t>2 </a:t>
            </a:r>
            <a:r>
              <a:rPr lang="it-IT" sz="1800" dirty="0"/>
              <a:t>(Bologna e Venezia); i </a:t>
            </a:r>
            <a:r>
              <a:rPr lang="it-IT" sz="1800" b="1" dirty="0"/>
              <a:t>porti marittimi core </a:t>
            </a:r>
            <a:r>
              <a:rPr lang="it-IT" sz="1800" dirty="0"/>
              <a:t>inclusi sul tracciato sono </a:t>
            </a:r>
            <a:r>
              <a:rPr lang="it-IT" sz="1800" b="1" dirty="0"/>
              <a:t>5 </a:t>
            </a:r>
            <a:r>
              <a:rPr lang="it-IT" sz="1800" dirty="0"/>
              <a:t>(tra cui Venezia e Trieste) e </a:t>
            </a:r>
            <a:r>
              <a:rPr lang="it-IT" sz="1800" b="1" dirty="0"/>
              <a:t>i porti interni sono 3 </a:t>
            </a:r>
            <a:r>
              <a:rPr lang="it-IT" sz="1800" dirty="0"/>
              <a:t>(Ravenna, Trieste e Venezia); </a:t>
            </a:r>
            <a:r>
              <a:rPr lang="it-IT" sz="1800" b="1" dirty="0"/>
              <a:t>i terminali ferroviario-stradali core sono, invece, 7 </a:t>
            </a:r>
            <a:r>
              <a:rPr lang="it-IT" sz="1800" dirty="0"/>
              <a:t>(tra cui Padova, Cervignano, Trieste-Fernetti).</a:t>
            </a:r>
          </a:p>
          <a:p>
            <a:pPr marL="0" indent="0" algn="just">
              <a:lnSpc>
                <a:spcPct val="105000"/>
              </a:lnSpc>
              <a:spcAft>
                <a:spcPts val="600"/>
              </a:spcAft>
              <a:buNone/>
            </a:pPr>
            <a:r>
              <a:rPr lang="it-IT" sz="1800" dirty="0"/>
              <a:t> Infine, sono presenti sul Corridoio,  ben </a:t>
            </a:r>
            <a:r>
              <a:rPr lang="it-IT" sz="1800" b="1" dirty="0"/>
              <a:t>14 nodi urbani </a:t>
            </a:r>
            <a:r>
              <a:rPr lang="it-IT" sz="1800" dirty="0"/>
              <a:t>con oltre 100.000 abitanti e/o capoluoghi di Regione. Tra i grandi progetti sul Corridoio si ritrova il </a:t>
            </a:r>
            <a:r>
              <a:rPr lang="it-IT" sz="1800" b="1" dirty="0"/>
              <a:t>progetto ferroviario di adeguamento della linea Bologna-Bari</a:t>
            </a:r>
            <a:r>
              <a:rPr lang="it-IT" sz="1800" dirty="0"/>
              <a:t>.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2DB7A94D-10B5-C4BF-9B19-FE0E5701646C}"/>
              </a:ext>
            </a:extLst>
          </p:cNvPr>
          <p:cNvSpPr txBox="1">
            <a:spLocks/>
          </p:cNvSpPr>
          <p:nvPr/>
        </p:nvSpPr>
        <p:spPr>
          <a:xfrm>
            <a:off x="345256" y="246268"/>
            <a:ext cx="7006889" cy="4372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003399"/>
                </a:solidFill>
              </a:rPr>
              <a:t>I 5 Corridoi di Trasporto Europei (CTE) in Italia - </a:t>
            </a:r>
            <a:r>
              <a:rPr lang="it-IT" sz="2400" b="1" i="1" dirty="0">
                <a:solidFill>
                  <a:srgbClr val="003399"/>
                </a:solidFill>
              </a:rPr>
              <a:t>BSAS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F8CF2DD-0C2D-A76F-F156-80B180213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63" y="853318"/>
            <a:ext cx="4240571" cy="473377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8249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D37A3-73D4-7661-FE56-62870B846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6963D7B-4E6E-E1C6-CE56-829EA174A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56924"/>
            <a:ext cx="12192000" cy="1091821"/>
          </a:xfrm>
          <a:prstGeom prst="rect">
            <a:avLst/>
          </a:prstGeom>
        </p:spPr>
      </p:pic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24E7316F-E284-6BB4-F632-0C67740E979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27695" y="934570"/>
            <a:ext cx="5412440" cy="447787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05000"/>
              </a:lnSpc>
              <a:spcAft>
                <a:spcPts val="600"/>
              </a:spcAft>
              <a:buNone/>
            </a:pPr>
            <a:r>
              <a:rPr lang="it-IT" sz="1900" dirty="0"/>
              <a:t>Il </a:t>
            </a:r>
            <a:r>
              <a:rPr lang="it-IT" sz="1900" b="1" dirty="0"/>
              <a:t>Corridoio Balcani Occidentali–Mediterraneo Orientale</a:t>
            </a:r>
            <a:r>
              <a:rPr lang="it-IT" sz="1900" dirty="0"/>
              <a:t>, di nuova istituzione, assume un ruolo essenziale, in quanto per la prima volta coinvolge nell’impegno di attuazione anche i Paesi terzi localizzati nell’area dei Balcani Occidentali. </a:t>
            </a:r>
          </a:p>
          <a:p>
            <a:pPr marL="0" lvl="0" indent="0" algn="just">
              <a:lnSpc>
                <a:spcPct val="105000"/>
              </a:lnSpc>
              <a:spcAft>
                <a:spcPts val="600"/>
              </a:spcAft>
              <a:buNone/>
            </a:pPr>
            <a:r>
              <a:rPr lang="it-IT" sz="1900" dirty="0"/>
              <a:t>Il Corridoio prevede l’inserimento dell’Italia nel suo tracciato con la sezione </a:t>
            </a:r>
            <a:r>
              <a:rPr lang="it-IT" sz="1900" b="1" dirty="0"/>
              <a:t>di collegamento terrestre “Trieste-Lubiana” e la sezione marittima “Sofia-Skopje-Durazzo-Bari</a:t>
            </a:r>
            <a:r>
              <a:rPr lang="it-IT" sz="1900" dirty="0"/>
              <a:t>”, sostituendo e aggiornando in parte il vecchio tracciato del Corridoio </a:t>
            </a:r>
            <a:r>
              <a:rPr lang="it-IT" sz="1900" dirty="0" err="1"/>
              <a:t>Orient</a:t>
            </a:r>
            <a:r>
              <a:rPr lang="it-IT" sz="1900" dirty="0"/>
              <a:t>-East-</a:t>
            </a:r>
            <a:r>
              <a:rPr lang="it-IT" sz="1900" dirty="0" err="1"/>
              <a:t>Med</a:t>
            </a:r>
            <a:r>
              <a:rPr lang="it-IT" sz="1900" dirty="0"/>
              <a:t>. </a:t>
            </a:r>
          </a:p>
          <a:p>
            <a:pPr marL="0" lvl="0" indent="0" algn="just">
              <a:lnSpc>
                <a:spcPct val="105000"/>
              </a:lnSpc>
              <a:spcAft>
                <a:spcPts val="600"/>
              </a:spcAft>
              <a:buNone/>
            </a:pPr>
            <a:r>
              <a:rPr lang="it-IT" sz="1900" dirty="0"/>
              <a:t>Vi giacciono 2 porti (</a:t>
            </a:r>
            <a:r>
              <a:rPr lang="it-IT" sz="1900" b="1" dirty="0"/>
              <a:t>Trieste</a:t>
            </a:r>
            <a:r>
              <a:rPr lang="it-IT" sz="1900" dirty="0"/>
              <a:t> e Bari), un terminale merci (</a:t>
            </a:r>
            <a:r>
              <a:rPr lang="it-IT" sz="1900" b="1" dirty="0"/>
              <a:t>Trieste-Fernetti</a:t>
            </a:r>
            <a:r>
              <a:rPr lang="it-IT" sz="1900" dirty="0"/>
              <a:t>) e il </a:t>
            </a:r>
            <a:r>
              <a:rPr lang="it-IT" sz="1900" b="1" dirty="0"/>
              <a:t>nodo urbano di Trieste</a:t>
            </a:r>
            <a:r>
              <a:rPr lang="it-IT" sz="1900" dirty="0"/>
              <a:t>.</a:t>
            </a:r>
          </a:p>
          <a:p>
            <a:pPr marL="0" lvl="0" indent="0" algn="just">
              <a:lnSpc>
                <a:spcPct val="105000"/>
              </a:lnSpc>
              <a:spcAft>
                <a:spcPts val="600"/>
              </a:spcAft>
              <a:buNone/>
            </a:pPr>
            <a:endParaRPr lang="it-IT" sz="2000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09055BC8-9EC2-9D33-8DBA-A70D3DA671A8}"/>
              </a:ext>
            </a:extLst>
          </p:cNvPr>
          <p:cNvSpPr txBox="1">
            <a:spLocks/>
          </p:cNvSpPr>
          <p:nvPr/>
        </p:nvSpPr>
        <p:spPr>
          <a:xfrm>
            <a:off x="345256" y="246268"/>
            <a:ext cx="7237799" cy="4372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003399"/>
                </a:solidFill>
              </a:rPr>
              <a:t>I 5 Corridoi di Trasporto Europei (CTE) in Italia - </a:t>
            </a:r>
            <a:r>
              <a:rPr lang="it-IT" sz="2400" b="1" i="1" dirty="0">
                <a:solidFill>
                  <a:srgbClr val="003399"/>
                </a:solidFill>
              </a:rPr>
              <a:t>WBEM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3D3B0CA-5969-37AA-C81C-B1D869CE5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69" y="934570"/>
            <a:ext cx="5698857" cy="441725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0964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51BEA-8AE7-BAF0-5F9F-48A2363ED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C741A9A-20CC-4E7A-F240-034662EA8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56924"/>
            <a:ext cx="12192000" cy="109182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4500490-9723-569A-F31A-F49DC14EA80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5000"/>
          </a:blip>
          <a:stretch>
            <a:fillRect/>
          </a:stretch>
        </p:blipFill>
        <p:spPr>
          <a:xfrm>
            <a:off x="9818" y="2072788"/>
            <a:ext cx="12167226" cy="275247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78ED51A-7F5E-B75A-0DB8-7CAD41839BEA}"/>
              </a:ext>
            </a:extLst>
          </p:cNvPr>
          <p:cNvSpPr txBox="1"/>
          <p:nvPr/>
        </p:nvSpPr>
        <p:spPr>
          <a:xfrm>
            <a:off x="1706158" y="2971969"/>
            <a:ext cx="8774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+mj-lt"/>
              </a:rPr>
              <a:t>IL PROSSIMO QFP E</a:t>
            </a:r>
          </a:p>
          <a:p>
            <a:pPr algn="ctr"/>
            <a:r>
              <a:rPr lang="it-IT" sz="2800" b="1" dirty="0">
                <a:latin typeface="+mj-lt"/>
              </a:rPr>
              <a:t>IL CONNECTING EUROPE FACILITY 3</a:t>
            </a:r>
          </a:p>
        </p:txBody>
      </p:sp>
    </p:spTree>
    <p:extLst>
      <p:ext uri="{BB962C8B-B14F-4D97-AF65-F5344CB8AC3E}">
        <p14:creationId xmlns:p14="http://schemas.microsoft.com/office/powerpoint/2010/main" val="3827235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3F76B-DAAF-D2DF-33EF-D046D39B5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edificio, aria aperta, cielo, Area metropolitana&#10;&#10;Il contenuto generato dall'IA potrebbe non essere corretto.">
            <a:extLst>
              <a:ext uri="{FF2B5EF4-FFF2-40B4-BE49-F238E27FC236}">
                <a16:creationId xmlns:a16="http://schemas.microsoft.com/office/drawing/2014/main" id="{C3EA0706-79A9-381F-2950-E94D094CA27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46779" y="2934148"/>
            <a:ext cx="4622005" cy="260218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80C7E8C-7B0E-E6DF-6ABE-68EA2CBF4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56924"/>
            <a:ext cx="12192000" cy="109182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3B897D6-CFFD-61B3-74D2-E2290B00D322}"/>
              </a:ext>
            </a:extLst>
          </p:cNvPr>
          <p:cNvSpPr txBox="1"/>
          <p:nvPr/>
        </p:nvSpPr>
        <p:spPr>
          <a:xfrm>
            <a:off x="350982" y="221673"/>
            <a:ext cx="721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3399"/>
                </a:solidFill>
              </a:rPr>
              <a:t>Quadro finanziario pluriennale 2028-2034 e CEF 3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AE9C800-4316-D3E6-26AD-AEC6AD3F11A4}"/>
              </a:ext>
            </a:extLst>
          </p:cNvPr>
          <p:cNvSpPr txBox="1"/>
          <p:nvPr/>
        </p:nvSpPr>
        <p:spPr>
          <a:xfrm>
            <a:off x="767503" y="959235"/>
            <a:ext cx="721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Dotazione totale: 1.985 mld 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Coesione e agricoltura: 865 mld 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Competitività economica: 590 mld €, di cui 81,428 mld € destinati al </a:t>
            </a:r>
            <a:r>
              <a:rPr lang="it-IT" dirty="0" err="1"/>
              <a:t>Connecting</a:t>
            </a:r>
            <a:r>
              <a:rPr lang="it-IT" dirty="0"/>
              <a:t> Europe Facility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 err="1"/>
              <a:t>Connecting</a:t>
            </a:r>
            <a:r>
              <a:rPr lang="it-IT" b="1" i="1" dirty="0"/>
              <a:t> Europe Facility – </a:t>
            </a:r>
            <a:r>
              <a:rPr lang="it-IT" b="1" i="1" dirty="0" err="1"/>
              <a:t>transport</a:t>
            </a:r>
            <a:r>
              <a:rPr lang="it-IT" dirty="0"/>
              <a:t>: </a:t>
            </a:r>
            <a:r>
              <a:rPr lang="it-IT" b="1" dirty="0"/>
              <a:t>51,515 mld €</a:t>
            </a:r>
            <a:r>
              <a:rPr lang="it-IT" dirty="0"/>
              <a:t>, inclusi 17,651 mld € destinati alla </a:t>
            </a:r>
            <a:r>
              <a:rPr lang="it-IT" dirty="0" err="1"/>
              <a:t>Military</a:t>
            </a:r>
            <a:r>
              <a:rPr lang="it-IT" dirty="0"/>
              <a:t> </a:t>
            </a:r>
            <a:r>
              <a:rPr lang="it-IT" dirty="0" err="1"/>
              <a:t>Mobility</a:t>
            </a:r>
            <a:endParaRPr lang="it-IT" dirty="0"/>
          </a:p>
        </p:txBody>
      </p:sp>
      <p:pic>
        <p:nvPicPr>
          <p:cNvPr id="7" name="Immagine 6" descr="Immagine che contiene persona, mano, pianta, aria aperta&#10;&#10;Il contenuto generato dall'IA potrebbe non essere corretto.">
            <a:extLst>
              <a:ext uri="{FF2B5EF4-FFF2-40B4-BE49-F238E27FC236}">
                <a16:creationId xmlns:a16="http://schemas.microsoft.com/office/drawing/2014/main" id="{7069FF79-AD77-9039-06FE-B6F5DA2A24F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164159" y="2713561"/>
            <a:ext cx="3694704" cy="226714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7994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CF599-CC19-6289-AE4F-1E8B32CBD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9BCAAC6-61F0-0538-48F6-C04B14A8EBB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9818" y="2072788"/>
            <a:ext cx="12167226" cy="275247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26EE86C5-D515-344B-EEC0-D7D46D9BE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11" y="3016217"/>
            <a:ext cx="121620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defRPr/>
            </a:pPr>
            <a:r>
              <a:rPr lang="it-IT" altLang="it-IT" sz="3200" b="1" dirty="0"/>
              <a:t>GRAZIE PER L’ATTENZIONE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50E980A-7715-B6E7-47C9-47D5E75ED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22"/>
            <a:ext cx="12192000" cy="109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18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B09C875-8C8C-D2FC-E80C-CC7B19707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531" y="159983"/>
            <a:ext cx="4276742" cy="5765124"/>
          </a:xfrm>
          <a:prstGeom prst="rect">
            <a:avLst/>
          </a:prstGeom>
        </p:spPr>
      </p:pic>
      <p:sp>
        <p:nvSpPr>
          <p:cNvPr id="3" name="Segnaposto contenuto 11">
            <a:extLst>
              <a:ext uri="{FF2B5EF4-FFF2-40B4-BE49-F238E27FC236}">
                <a16:creationId xmlns:a16="http://schemas.microsoft.com/office/drawing/2014/main" id="{6DDABE4D-6690-CCCE-96FD-9BA12D0A087C}"/>
              </a:ext>
            </a:extLst>
          </p:cNvPr>
          <p:cNvSpPr txBox="1">
            <a:spLocks/>
          </p:cNvSpPr>
          <p:nvPr/>
        </p:nvSpPr>
        <p:spPr>
          <a:xfrm>
            <a:off x="594727" y="3042545"/>
            <a:ext cx="6425690" cy="1932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/>
              <a:t>Cinque interessano il territorio italiano:</a:t>
            </a:r>
          </a:p>
          <a:p>
            <a:pPr lvl="1"/>
            <a:r>
              <a:rPr lang="it-IT" sz="1800" b="1" dirty="0">
                <a:solidFill>
                  <a:srgbClr val="4B9541"/>
                </a:solidFill>
              </a:rPr>
              <a:t>Mare del Nord-Reno- Mediterraneo</a:t>
            </a:r>
          </a:p>
          <a:p>
            <a:pPr lvl="1"/>
            <a:r>
              <a:rPr lang="it-IT" sz="1800" b="1" dirty="0">
                <a:solidFill>
                  <a:srgbClr val="FF33CC"/>
                </a:solidFill>
              </a:rPr>
              <a:t>Scandinavo Mediterraneo</a:t>
            </a:r>
          </a:p>
          <a:p>
            <a:pPr lvl="1"/>
            <a:r>
              <a:rPr lang="it-IT" sz="1800" b="1" dirty="0">
                <a:solidFill>
                  <a:srgbClr val="0000FF"/>
                </a:solidFill>
              </a:rPr>
              <a:t>Mar Baltico-Mar Adriatico</a:t>
            </a:r>
          </a:p>
          <a:p>
            <a:pPr lvl="1"/>
            <a:r>
              <a:rPr lang="it-IT" sz="1800" b="1" dirty="0">
                <a:solidFill>
                  <a:srgbClr val="92D050"/>
                </a:solidFill>
              </a:rPr>
              <a:t>Mediterraneo</a:t>
            </a:r>
          </a:p>
          <a:p>
            <a:pPr lvl="1"/>
            <a:r>
              <a:rPr lang="it-IT" sz="1800" b="1" dirty="0">
                <a:solidFill>
                  <a:schemeClr val="accent6">
                    <a:lumMod val="50000"/>
                  </a:schemeClr>
                </a:solidFill>
              </a:rPr>
              <a:t>Balcani Occidentali – Mediterraneo Orientale</a:t>
            </a:r>
            <a:endParaRPr lang="it-IT" sz="1800" dirty="0"/>
          </a:p>
          <a:p>
            <a:endParaRPr lang="it-IT" sz="1800" dirty="0"/>
          </a:p>
          <a:p>
            <a:endParaRPr lang="it-IT" sz="18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5E3C130-7637-C91F-0EC7-A93995F469C9}"/>
              </a:ext>
            </a:extLst>
          </p:cNvPr>
          <p:cNvSpPr txBox="1"/>
          <p:nvPr/>
        </p:nvSpPr>
        <p:spPr>
          <a:xfrm>
            <a:off x="594727" y="1200997"/>
            <a:ext cx="6425690" cy="1323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/>
              <a:t>Estensione di  quattro corridoi europei di trasporto all'Ucraina e alla Repubblica moldova;</a:t>
            </a:r>
          </a:p>
          <a:p>
            <a:pPr marL="342900" lvl="0" indent="-342900" algn="just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/>
              <a:t>rimozione della Russia e della Bielorussia dalle mappe indicative TEN-T.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7F697C0-40BF-1DDD-D1D7-61B7F755968E}"/>
              </a:ext>
            </a:extLst>
          </p:cNvPr>
          <p:cNvSpPr txBox="1"/>
          <p:nvPr/>
        </p:nvSpPr>
        <p:spPr>
          <a:xfrm>
            <a:off x="350982" y="221673"/>
            <a:ext cx="5125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3399"/>
                </a:solidFill>
              </a:rPr>
              <a:t>I nove Corridoi di Trasporto Europei</a:t>
            </a:r>
          </a:p>
        </p:txBody>
      </p:sp>
    </p:spTree>
    <p:extLst>
      <p:ext uri="{BB962C8B-B14F-4D97-AF65-F5344CB8AC3E}">
        <p14:creationId xmlns:p14="http://schemas.microsoft.com/office/powerpoint/2010/main" val="647363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BF7F4-ED31-1A0E-8D59-64CF25C36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7975130-A5DD-8E66-9014-C9611232F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56924"/>
            <a:ext cx="12192000" cy="109182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384F715-51AF-201B-CC8A-B5267CABBB07}"/>
              </a:ext>
            </a:extLst>
          </p:cNvPr>
          <p:cNvSpPr txBox="1"/>
          <p:nvPr/>
        </p:nvSpPr>
        <p:spPr>
          <a:xfrm>
            <a:off x="1294671" y="1555989"/>
            <a:ext cx="9602658" cy="3328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b="1" dirty="0"/>
              <a:t>l’incremento della capacità e del numero dei terminali logistici</a:t>
            </a:r>
            <a:r>
              <a:rPr lang="it-IT" dirty="0"/>
              <a:t>, in modo tale da adattarsi alle previsioni della domanda di traffico per i prossimi decenni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dirty="0"/>
              <a:t>il rafforzamento del ruolo </a:t>
            </a:r>
            <a:r>
              <a:rPr lang="it-IT" b="1" dirty="0"/>
              <a:t>trasporti marittimi sulle brevi e medie distanze</a:t>
            </a:r>
            <a:r>
              <a:rPr lang="it-IT" dirty="0"/>
              <a:t>,</a:t>
            </a:r>
            <a:r>
              <a:rPr lang="it-IT" b="1" dirty="0"/>
              <a:t> </a:t>
            </a:r>
            <a:r>
              <a:rPr lang="it-IT" dirty="0"/>
              <a:t>nella direzione della decarbonizzazione della logistica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dirty="0"/>
              <a:t>l’attuazione del sistema europeo di gestione del traffico ferroviario </a:t>
            </a:r>
            <a:r>
              <a:rPr lang="it-IT" b="1" dirty="0"/>
              <a:t>(ERTMS) su tutta la rete</a:t>
            </a:r>
            <a:r>
              <a:rPr lang="it-IT" dirty="0"/>
              <a:t>, l'aumento della circolazione dei treni merci più lunghi, la velocità minima di 160 km/h per i treni passeggeri, </a:t>
            </a:r>
            <a:r>
              <a:rPr lang="it-IT" b="1" dirty="0"/>
              <a:t>puntualità e tempi di attesa massimi alle frontiere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dirty="0"/>
              <a:t>aree di parcheggio sicure sulla rete stradale centrale ed estesa per garantire migliori condizioni di lavoro e di riposo agli autisti professionisti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BD3836C-0B2C-0EBF-F399-A115D29DC83D}"/>
              </a:ext>
            </a:extLst>
          </p:cNvPr>
          <p:cNvSpPr txBox="1"/>
          <p:nvPr/>
        </p:nvSpPr>
        <p:spPr>
          <a:xfrm>
            <a:off x="350982" y="221673"/>
            <a:ext cx="968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3399"/>
                </a:solidFill>
              </a:rPr>
              <a:t>Regolamento 1679/2024 - principali novità introdotte/1</a:t>
            </a:r>
          </a:p>
        </p:txBody>
      </p:sp>
    </p:spTree>
    <p:extLst>
      <p:ext uri="{BB962C8B-B14F-4D97-AF65-F5344CB8AC3E}">
        <p14:creationId xmlns:p14="http://schemas.microsoft.com/office/powerpoint/2010/main" val="622128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076A4-440A-BAF6-2CF2-94D9EBDD2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2D5EA14-569F-B373-F30D-9557AA8BB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56924"/>
            <a:ext cx="12192000" cy="109182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02629-4B48-BA23-9E35-9D7F5BB8C605}"/>
              </a:ext>
            </a:extLst>
          </p:cNvPr>
          <p:cNvSpPr txBox="1"/>
          <p:nvPr/>
        </p:nvSpPr>
        <p:spPr>
          <a:xfrm>
            <a:off x="1181714" y="1555989"/>
            <a:ext cx="9828571" cy="3328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dirty="0"/>
              <a:t>la dimensione della </a:t>
            </a:r>
            <a:r>
              <a:rPr lang="it-IT" b="1" dirty="0"/>
              <a:t>sostenibilità urbana</a:t>
            </a:r>
            <a:r>
              <a:rPr lang="it-IT" dirty="0"/>
              <a:t> è centrale nel nuovo Regolamento TEN-T: i 431 maggiori centri urbani dell’Unione, </a:t>
            </a:r>
            <a:r>
              <a:rPr lang="it-IT" b="1" dirty="0"/>
              <a:t>dei quali 50 in Italia</a:t>
            </a:r>
            <a:r>
              <a:rPr lang="it-IT" dirty="0"/>
              <a:t>, dovranno prevedere </a:t>
            </a:r>
            <a:r>
              <a:rPr lang="it-IT" b="1" dirty="0"/>
              <a:t>Piani per la Mobilità Urbana Sostenibile (PUMS)</a:t>
            </a:r>
            <a:r>
              <a:rPr lang="it-IT" dirty="0"/>
              <a:t>, al fine di promuovere una mobilità urbana efficiente e a basse/zero emissioni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dirty="0"/>
              <a:t>l’utilizzo della </a:t>
            </a:r>
            <a:r>
              <a:rPr lang="it-IT" b="1" dirty="0"/>
              <a:t>digitalizzazione </a:t>
            </a:r>
            <a:r>
              <a:rPr lang="it-IT" dirty="0"/>
              <a:t>e delle nuove tecnologie per migliorare l’efficienza dei sistemi di trasporto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dirty="0"/>
              <a:t>I collegamenti ferroviari efficienti di </a:t>
            </a:r>
            <a:r>
              <a:rPr lang="it-IT" b="1" dirty="0"/>
              <a:t>porti e aeroporti </a:t>
            </a:r>
            <a:r>
              <a:rPr lang="it-IT" dirty="0"/>
              <a:t>principali consentendo servizi a lunga percorrenza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dirty="0"/>
              <a:t>punti di ricarica elettrica e punti di rifornimento per carburanti alternativi, come l'idrogeno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05FA9ED-B1A8-11A5-A1CA-BC96A9FC1714}"/>
              </a:ext>
            </a:extLst>
          </p:cNvPr>
          <p:cNvSpPr txBox="1"/>
          <p:nvPr/>
        </p:nvSpPr>
        <p:spPr>
          <a:xfrm>
            <a:off x="350982" y="221673"/>
            <a:ext cx="968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3399"/>
                </a:solidFill>
              </a:rPr>
              <a:t>Regolamento 1679/2024 - principali novità introdotte/2</a:t>
            </a:r>
          </a:p>
        </p:txBody>
      </p:sp>
    </p:spTree>
    <p:extLst>
      <p:ext uri="{BB962C8B-B14F-4D97-AF65-F5344CB8AC3E}">
        <p14:creationId xmlns:p14="http://schemas.microsoft.com/office/powerpoint/2010/main" val="1326988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536E9-F0B0-C7B9-8291-2DBCF16AB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EB1F86-868E-1232-FA23-C533A757813A}"/>
              </a:ext>
            </a:extLst>
          </p:cNvPr>
          <p:cNvSpPr txBox="1">
            <a:spLocks/>
          </p:cNvSpPr>
          <p:nvPr/>
        </p:nvSpPr>
        <p:spPr>
          <a:xfrm>
            <a:off x="90616" y="246269"/>
            <a:ext cx="4380032" cy="7882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003399"/>
                </a:solidFill>
              </a:rPr>
              <a:t>La nuova configurazione della rete TEN-T in Italia/1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5EA5DF6-31AB-DBE2-8B43-A4ABBD9F2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56924"/>
            <a:ext cx="12192000" cy="1091821"/>
          </a:xfrm>
          <a:prstGeom prst="rect">
            <a:avLst/>
          </a:prstGeom>
        </p:spPr>
      </p:pic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56BD8075-8CBD-0916-D563-12A5403670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8591" y="2179436"/>
            <a:ext cx="3311704" cy="152192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it-IT" sz="2000" dirty="0"/>
              <a:t>Rete ferroviaria passeggeri e merci (con presenza di porti, aeroporti, terminali ferroviario-stradali e nodi urbani)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415D95B-AB36-EC21-BA26-92282BED5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16" y="45690"/>
            <a:ext cx="3778559" cy="578941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AAC0D89-7B2B-FEEF-1F73-2C9626CF4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576" y="45689"/>
            <a:ext cx="3659583" cy="57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49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70CD5-DD2C-8B04-1EBC-4784A2170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076AE78-69B5-2015-E763-D727FA8A6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56924"/>
            <a:ext cx="12192000" cy="1091821"/>
          </a:xfrm>
          <a:prstGeom prst="rect">
            <a:avLst/>
          </a:prstGeom>
        </p:spPr>
      </p:pic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B8A2002B-258A-437A-EA32-10D025795B6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8287" y="1831063"/>
            <a:ext cx="3464689" cy="214651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sz="2000" dirty="0"/>
              <a:t>Rete stradale (con presenza di porti, aeroporti, terminali ferroviario-stradali e nodi urbani)</a:t>
            </a:r>
          </a:p>
          <a:p>
            <a:r>
              <a:rPr lang="it-IT" sz="2000" dirty="0"/>
              <a:t>Vie di navigazione interna (con presenza di porti, e nodi urbani)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83B021E-4936-89B4-AB1F-DF43D4D1A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012" y="9255"/>
            <a:ext cx="3844413" cy="579013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692FA4F-071F-2B52-6C0B-6C3FAEE94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7349" y="9255"/>
            <a:ext cx="3753337" cy="5790131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42BACE86-0D06-E24C-EFA0-0536B7288996}"/>
              </a:ext>
            </a:extLst>
          </p:cNvPr>
          <p:cNvSpPr txBox="1">
            <a:spLocks/>
          </p:cNvSpPr>
          <p:nvPr/>
        </p:nvSpPr>
        <p:spPr>
          <a:xfrm>
            <a:off x="90616" y="246268"/>
            <a:ext cx="4380032" cy="6958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003399"/>
                </a:solidFill>
              </a:rPr>
              <a:t>La nuova configurazione della rete TEN-T in Italia/2</a:t>
            </a:r>
          </a:p>
        </p:txBody>
      </p:sp>
    </p:spTree>
    <p:extLst>
      <p:ext uri="{BB962C8B-B14F-4D97-AF65-F5344CB8AC3E}">
        <p14:creationId xmlns:p14="http://schemas.microsoft.com/office/powerpoint/2010/main" val="1552917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F7074-875E-0DA0-B1AB-E723DDF4C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11">
            <a:extLst>
              <a:ext uri="{FF2B5EF4-FFF2-40B4-BE49-F238E27FC236}">
                <a16:creationId xmlns:a16="http://schemas.microsoft.com/office/drawing/2014/main" id="{CC74E929-AC22-16FE-7BEC-EFA201F63B86}"/>
              </a:ext>
            </a:extLst>
          </p:cNvPr>
          <p:cNvSpPr txBox="1">
            <a:spLocks/>
          </p:cNvSpPr>
          <p:nvPr/>
        </p:nvSpPr>
        <p:spPr>
          <a:xfrm>
            <a:off x="833367" y="2006441"/>
            <a:ext cx="5707750" cy="2072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>
                <a:solidFill>
                  <a:srgbClr val="4B9541"/>
                </a:solidFill>
              </a:rPr>
              <a:t>Mare del Nord-Reno- Mediterraneo</a:t>
            </a:r>
          </a:p>
          <a:p>
            <a:r>
              <a:rPr lang="it-IT" sz="2000" b="1" dirty="0">
                <a:solidFill>
                  <a:srgbClr val="FF33CC"/>
                </a:solidFill>
              </a:rPr>
              <a:t>Scandinavo Mediterraneo</a:t>
            </a:r>
          </a:p>
          <a:p>
            <a:r>
              <a:rPr lang="it-IT" sz="2000" b="1" dirty="0">
                <a:solidFill>
                  <a:srgbClr val="0000FF"/>
                </a:solidFill>
              </a:rPr>
              <a:t>Mar Baltico-Mar Adriatico</a:t>
            </a:r>
          </a:p>
          <a:p>
            <a:r>
              <a:rPr lang="it-IT" sz="2000" b="1" dirty="0">
                <a:solidFill>
                  <a:srgbClr val="92D050"/>
                </a:solidFill>
              </a:rPr>
              <a:t>Mediterraneo</a:t>
            </a:r>
          </a:p>
          <a:p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Balcani Occidentali – Mediterraneo Orientale</a:t>
            </a:r>
            <a:endParaRPr lang="it-IT" sz="2000" dirty="0"/>
          </a:p>
          <a:p>
            <a:endParaRPr lang="it-IT" sz="20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EEF371C-9213-12CC-F98E-D253A8BA164F}"/>
              </a:ext>
            </a:extLst>
          </p:cNvPr>
          <p:cNvSpPr txBox="1"/>
          <p:nvPr/>
        </p:nvSpPr>
        <p:spPr>
          <a:xfrm>
            <a:off x="350982" y="221673"/>
            <a:ext cx="541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3399"/>
                </a:solidFill>
              </a:rPr>
              <a:t>I cinque Corridoi di Trasporto Europei in Italia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71E4BAA-FEC0-E458-1EBD-4A76E2D41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145" y="637171"/>
            <a:ext cx="4418488" cy="520126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627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02409-E4F8-9FB3-184E-2A90999D9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0E83097-ED59-58B0-338E-B8A4497E2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56924"/>
            <a:ext cx="12192000" cy="109182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45B03F5-F7BA-2DEA-D754-B7A8A28582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5000"/>
          </a:blip>
          <a:stretch>
            <a:fillRect/>
          </a:stretch>
        </p:blipFill>
        <p:spPr>
          <a:xfrm>
            <a:off x="9818" y="2072788"/>
            <a:ext cx="12167226" cy="275247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CA1547B-A8EF-769D-754D-20F7B025F6CE}"/>
              </a:ext>
            </a:extLst>
          </p:cNvPr>
          <p:cNvSpPr txBox="1"/>
          <p:nvPr/>
        </p:nvSpPr>
        <p:spPr>
          <a:xfrm>
            <a:off x="1706158" y="3167390"/>
            <a:ext cx="877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+mj-lt"/>
              </a:rPr>
              <a:t>FOCUS SUI CORRIDOI DEL NORD-EST</a:t>
            </a:r>
          </a:p>
        </p:txBody>
      </p:sp>
    </p:spTree>
    <p:extLst>
      <p:ext uri="{BB962C8B-B14F-4D97-AF65-F5344CB8AC3E}">
        <p14:creationId xmlns:p14="http://schemas.microsoft.com/office/powerpoint/2010/main" val="1669229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testo, mappa, schermata, atlante&#10;&#10;Il contenuto generato dall'IA potrebbe non essere corretto.">
            <a:extLst>
              <a:ext uri="{FF2B5EF4-FFF2-40B4-BE49-F238E27FC236}">
                <a16:creationId xmlns:a16="http://schemas.microsoft.com/office/drawing/2014/main" id="{11733B40-AD21-AE83-E761-94C125798C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02" y="867827"/>
            <a:ext cx="10077396" cy="512234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A123D46-1A6D-B8F9-419C-AB3CFD03F56B}"/>
              </a:ext>
            </a:extLst>
          </p:cNvPr>
          <p:cNvSpPr txBox="1"/>
          <p:nvPr/>
        </p:nvSpPr>
        <p:spPr>
          <a:xfrm>
            <a:off x="340702" y="227634"/>
            <a:ext cx="8886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I Corridoi di Trasporto Europei che attraversano l’Italia del Nord-est</a:t>
            </a:r>
          </a:p>
        </p:txBody>
      </p:sp>
    </p:spTree>
    <p:extLst>
      <p:ext uri="{BB962C8B-B14F-4D97-AF65-F5344CB8AC3E}">
        <p14:creationId xmlns:p14="http://schemas.microsoft.com/office/powerpoint/2010/main" val="3624145491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D7EB2ADE4BB714CB57A832C42E2BBA3" ma:contentTypeVersion="0" ma:contentTypeDescription="Creare un nuovo documento." ma:contentTypeScope="" ma:versionID="640a5a0e4bd896598fc51fdee669412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3eec16d3e841ebf650196acacb84cc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34F1AB-1959-4B6E-896C-1A4E8AA800AC}"/>
</file>

<file path=customXml/itemProps2.xml><?xml version="1.0" encoding="utf-8"?>
<ds:datastoreItem xmlns:ds="http://schemas.openxmlformats.org/officeDocument/2006/customXml" ds:itemID="{9037E9C5-817E-41ED-AB25-9DABB491F2CF}"/>
</file>

<file path=customXml/itemProps3.xml><?xml version="1.0" encoding="utf-8"?>
<ds:datastoreItem xmlns:ds="http://schemas.openxmlformats.org/officeDocument/2006/customXml" ds:itemID="{B8AA633F-5DC5-4AB3-B959-D2424E201DD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1626</TotalTime>
  <Words>1012</Words>
  <Application>Microsoft Office PowerPoint</Application>
  <PresentationFormat>Widescreen</PresentationFormat>
  <Paragraphs>71</Paragraphs>
  <Slides>16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Serra Valentina</dc:creator>
  <cp:lastModifiedBy>Gnolfo Alessandro</cp:lastModifiedBy>
  <cp:revision>69</cp:revision>
  <dcterms:created xsi:type="dcterms:W3CDTF">2025-05-07T08:59:08Z</dcterms:created>
  <dcterms:modified xsi:type="dcterms:W3CDTF">2025-11-27T09:57:44Z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0x010100FD7EB2ADE4BB714CB57A832C42E2BBA3</vt:lpwstr>
  </property>
</Properties>
</file>